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0"/>
  </p:notesMasterIdLst>
  <p:sldIdLst>
    <p:sldId id="256" r:id="rId2"/>
    <p:sldId id="258" r:id="rId3"/>
    <p:sldId id="290" r:id="rId4"/>
    <p:sldId id="295" r:id="rId5"/>
    <p:sldId id="296" r:id="rId6"/>
    <p:sldId id="301" r:id="rId7"/>
    <p:sldId id="302" r:id="rId8"/>
    <p:sldId id="303" r:id="rId9"/>
    <p:sldId id="304" r:id="rId10"/>
    <p:sldId id="305" r:id="rId11"/>
    <p:sldId id="309" r:id="rId12"/>
    <p:sldId id="306" r:id="rId13"/>
    <p:sldId id="307" r:id="rId14"/>
    <p:sldId id="312" r:id="rId15"/>
    <p:sldId id="308" r:id="rId16"/>
    <p:sldId id="310" r:id="rId17"/>
    <p:sldId id="311" r:id="rId18"/>
    <p:sldId id="313" r:id="rId19"/>
  </p:sldIdLst>
  <p:sldSz cx="9144000" cy="5143500" type="screen16x9"/>
  <p:notesSz cx="6858000" cy="9144000"/>
  <p:embeddedFontLst>
    <p:embeddedFont>
      <p:font typeface="Malgun Gothic" panose="020B0503020000020004" pitchFamily="34" charset="-127"/>
      <p:regular r:id="rId21"/>
      <p:bold r:id="rId22"/>
    </p:embeddedFont>
    <p:embeddedFont>
      <p:font typeface="Lato" panose="020F0502020204030203" pitchFamily="34" charset="77"/>
      <p:regular r:id="rId23"/>
      <p:bold r:id="rId24"/>
      <p:italic r:id="rId25"/>
      <p:boldItalic r:id="rId26"/>
    </p:embeddedFont>
    <p:embeddedFont>
      <p:font typeface="Raleway" pitchFamily="2" charset="77"/>
      <p:regular r:id="rId27"/>
      <p:bold r:id="rId28"/>
      <p:italic r:id="rId29"/>
      <p:bold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김학용" initials="김" lastIdx="1" clrIdx="0">
    <p:extLst>
      <p:ext uri="{19B8F6BF-5375-455C-9EA6-DF929625EA0E}">
        <p15:presenceInfo xmlns:p15="http://schemas.microsoft.com/office/powerpoint/2012/main" userId="김학용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285" autoAdjust="0"/>
    <p:restoredTop sz="94694"/>
  </p:normalViewPr>
  <p:slideViewPr>
    <p:cSldViewPr snapToGrid="0">
      <p:cViewPr varScale="1">
        <p:scale>
          <a:sx n="161" d="100"/>
          <a:sy n="161" d="100"/>
        </p:scale>
        <p:origin x="1056" y="20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945aaa7c9d_4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945aaa7c9d_4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" name="Google Shape;9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" name="Google Shape;12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04426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" name="Google Shape;12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44241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" name="Google Shape;12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04541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7" name="Google Shape;77;p11"/>
          <p:cNvSpPr txBox="1">
            <a:spLocks noGrp="1"/>
          </p:cNvSpPr>
          <p:nvPr>
            <p:ph type="title" hasCustomPrompt="1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" name="Google Shape;19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0" name="Google Shape;20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oogle Shape;26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7" name="Google Shape;27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8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" name="Google Shape;29;p4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" name="Google Shape;36;p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2" name="Google Shape;52;p7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9" name="Google Shape;59;p8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6" name="Google Shape;66;p9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>
            <a:spLocks noGrp="1"/>
          </p:cNvSpPr>
          <p:nvPr>
            <p:ph type="ctrTitle" idx="4294967295"/>
          </p:nvPr>
        </p:nvSpPr>
        <p:spPr>
          <a:xfrm>
            <a:off x="709551" y="1289309"/>
            <a:ext cx="7289803" cy="792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-US" altLang="ko-KR" sz="2500" dirty="0"/>
              <a:t>Segmented</a:t>
            </a:r>
            <a:r>
              <a:rPr lang="ko-KR" altLang="en-US" sz="2500" dirty="0"/>
              <a:t> </a:t>
            </a:r>
            <a:r>
              <a:rPr lang="en-US" altLang="ko-KR" sz="2500" dirty="0"/>
              <a:t>&amp;</a:t>
            </a:r>
            <a:r>
              <a:rPr lang="ko-KR" altLang="en-US" sz="2500" dirty="0"/>
              <a:t> </a:t>
            </a:r>
            <a:r>
              <a:rPr lang="en-US" altLang="ko-KR" sz="2500" dirty="0"/>
              <a:t>Separated Growth Curve Model</a:t>
            </a:r>
            <a:br>
              <a:rPr lang="en-US" altLang="ko-KR" sz="3400" dirty="0"/>
            </a:br>
            <a:br>
              <a:rPr lang="en-US" altLang="ko-KR" sz="3400" dirty="0"/>
            </a:br>
            <a:r>
              <a:rPr lang="en-US" altLang="ko-KR" sz="1800" b="0" dirty="0"/>
              <a:t>10</a:t>
            </a:r>
            <a:r>
              <a:rPr lang="ko-KR" altLang="en-US" sz="1800" b="0" dirty="0"/>
              <a:t>월 </a:t>
            </a:r>
            <a:r>
              <a:rPr lang="en-US" altLang="ko-KR" sz="1800" b="0" dirty="0"/>
              <a:t>12</a:t>
            </a:r>
            <a:r>
              <a:rPr lang="ko-KR" altLang="en-US" sz="1800" b="0" dirty="0"/>
              <a:t>일</a:t>
            </a:r>
          </a:p>
        </p:txBody>
      </p:sp>
      <p:sp>
        <p:nvSpPr>
          <p:cNvPr id="87" name="Google Shape;87;p13"/>
          <p:cNvSpPr txBox="1">
            <a:spLocks noGrp="1"/>
          </p:cNvSpPr>
          <p:nvPr>
            <p:ph type="subTitle" idx="4294967295"/>
          </p:nvPr>
        </p:nvSpPr>
        <p:spPr>
          <a:xfrm>
            <a:off x="559650" y="3961975"/>
            <a:ext cx="47604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 sz="1400" b="1">
                <a:latin typeface="Malgun Gothic"/>
                <a:ea typeface="Malgun Gothic"/>
                <a:cs typeface="Malgun Gothic"/>
                <a:sym typeface="Malgun Gothic"/>
              </a:rPr>
              <a:t>박사과정</a:t>
            </a:r>
            <a:r>
              <a:rPr lang="en-US" sz="1400">
                <a:latin typeface="Malgun Gothic"/>
                <a:ea typeface="Malgun Gothic"/>
                <a:cs typeface="Malgun Gothic"/>
                <a:sym typeface="Malgun Gothic"/>
              </a:rPr>
              <a:t> 구태완 </a:t>
            </a:r>
            <a:r>
              <a:rPr lang="en-US" sz="1400" b="1">
                <a:latin typeface="Malgun Gothic"/>
                <a:ea typeface="Malgun Gothic"/>
                <a:cs typeface="Malgun Gothic"/>
                <a:sym typeface="Malgun Gothic"/>
              </a:rPr>
              <a:t>석사과정</a:t>
            </a:r>
            <a:r>
              <a:rPr lang="en-US" sz="1400">
                <a:latin typeface="Malgun Gothic"/>
                <a:ea typeface="Malgun Gothic"/>
                <a:cs typeface="Malgun Gothic"/>
                <a:sym typeface="Malgun Gothic"/>
              </a:rPr>
              <a:t> 한결희, 이도은</a:t>
            </a:r>
            <a:endParaRPr sz="140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 sz="1400" b="1">
                <a:latin typeface="Malgun Gothic"/>
                <a:ea typeface="Malgun Gothic"/>
                <a:cs typeface="Malgun Gothic"/>
                <a:sym typeface="Malgun Gothic"/>
              </a:rPr>
              <a:t>학부과정</a:t>
            </a:r>
            <a:r>
              <a:rPr lang="en-US" sz="1400">
                <a:latin typeface="Malgun Gothic"/>
                <a:ea typeface="Malgun Gothic"/>
                <a:cs typeface="Malgun Gothic"/>
                <a:sym typeface="Malgun Gothic"/>
              </a:rPr>
              <a:t> 고영현, 김학용, 김태현, 정혜원 </a:t>
            </a:r>
            <a:endParaRPr sz="14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88" name="Google Shape;8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0400" y="2982901"/>
            <a:ext cx="739675" cy="7272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3"/>
          <p:cNvSpPr txBox="1"/>
          <p:nvPr/>
        </p:nvSpPr>
        <p:spPr>
          <a:xfrm>
            <a:off x="1493875" y="2893650"/>
            <a:ext cx="3000000" cy="90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서울대학교 박태성 교수</a:t>
            </a:r>
            <a:r>
              <a:rPr lang="en-US" sz="2000" b="1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sz="2000" b="1">
              <a:solidFill>
                <a:schemeClr val="accen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생물정보통계 연구실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7A9E3C-DD09-AC48-8B4F-56E9FB657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∞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E22965-23DB-5F48-917E-834C4BE472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FB2680-DEFC-3242-A6BB-7E2F9C843F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2879"/>
            <a:ext cx="9144000" cy="345774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C62AF65-F2D3-9B48-A60C-0317E91872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00171"/>
            <a:ext cx="9144000" cy="3743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4497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3D685D-2BF5-924E-B67D-BD4C752C2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dirty="0">
                <a:solidFill>
                  <a:schemeClr val="accent5"/>
                </a:solidFill>
              </a:rPr>
              <a:t>Common Coefficients for 2</a:t>
            </a:r>
            <a:r>
              <a:rPr lang="en-US" altLang="ko-KR" sz="2800" baseline="30000" dirty="0">
                <a:solidFill>
                  <a:schemeClr val="accent5"/>
                </a:solidFill>
              </a:rPr>
              <a:t>st</a:t>
            </a:r>
            <a:r>
              <a:rPr lang="en-US" altLang="ko-KR" sz="2800" dirty="0">
                <a:solidFill>
                  <a:schemeClr val="accent5"/>
                </a:solidFill>
              </a:rPr>
              <a:t> segmentation</a:t>
            </a:r>
            <a:endParaRPr lang="en-K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0B39B3-3CFA-2343-868C-DC82FFA62B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9449" y="2078875"/>
            <a:ext cx="8009033" cy="2261100"/>
          </a:xfrm>
        </p:spPr>
        <p:txBody>
          <a:bodyPr/>
          <a:lstStyle/>
          <a:p>
            <a:r>
              <a:rPr lang="en-KR" sz="1800" dirty="0"/>
              <a:t>For all 3 Growth Curve Model (</a:t>
            </a:r>
            <a:r>
              <a:rPr lang="en-KR" sz="1800" b="1" dirty="0"/>
              <a:t>Logistic / Bertalanffy / Gompertz</a:t>
            </a:r>
            <a:r>
              <a:rPr lang="en-KR" sz="1800" dirty="0"/>
              <a:t>),</a:t>
            </a:r>
          </a:p>
          <a:p>
            <a:pPr marL="146050" indent="0">
              <a:buNone/>
            </a:pPr>
            <a:r>
              <a:rPr lang="en-KR" dirty="0"/>
              <a:t>          </a:t>
            </a:r>
          </a:p>
          <a:p>
            <a:pPr marL="146050" indent="0">
              <a:buNone/>
            </a:pPr>
            <a:r>
              <a:rPr lang="en-KR" sz="2000" b="1" dirty="0"/>
              <a:t>- 0 countries </a:t>
            </a:r>
            <a:r>
              <a:rPr lang="en-KR" dirty="0"/>
              <a:t>had been fitted commonly</a:t>
            </a:r>
          </a:p>
          <a:p>
            <a:pPr marL="146050" indent="0">
              <a:buNone/>
            </a:pP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32345257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3D685D-2BF5-924E-B67D-BD4C752C2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dirty="0">
                <a:solidFill>
                  <a:schemeClr val="accent5"/>
                </a:solidFill>
              </a:rPr>
              <a:t>Common Coefficients </a:t>
            </a:r>
            <a:r>
              <a:rPr lang="en-US" altLang="ko-KR" sz="2400" dirty="0">
                <a:solidFill>
                  <a:schemeClr val="accent5"/>
                </a:solidFill>
              </a:rPr>
              <a:t>for 1</a:t>
            </a:r>
            <a:r>
              <a:rPr lang="en-US" altLang="ko-KR" sz="2400" baseline="30000" dirty="0">
                <a:solidFill>
                  <a:schemeClr val="accent5"/>
                </a:solidFill>
              </a:rPr>
              <a:t>st</a:t>
            </a:r>
            <a:r>
              <a:rPr lang="en-US" altLang="ko-KR" sz="2400" dirty="0">
                <a:solidFill>
                  <a:schemeClr val="accent5"/>
                </a:solidFill>
              </a:rPr>
              <a:t> segmentation</a:t>
            </a:r>
            <a:endParaRPr lang="en-K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0B39B3-3CFA-2343-868C-DC82FFA62B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9449" y="2078875"/>
            <a:ext cx="8009033" cy="2261100"/>
          </a:xfrm>
        </p:spPr>
        <p:txBody>
          <a:bodyPr/>
          <a:lstStyle/>
          <a:p>
            <a:r>
              <a:rPr lang="en-KR" sz="1800" dirty="0"/>
              <a:t>For 2 Growth Curve Model (</a:t>
            </a:r>
            <a:r>
              <a:rPr lang="en-KR" sz="1800" b="1" dirty="0"/>
              <a:t>Logistic / Gompertz</a:t>
            </a:r>
            <a:r>
              <a:rPr lang="en-KR" sz="1800" dirty="0"/>
              <a:t>),</a:t>
            </a:r>
          </a:p>
          <a:p>
            <a:pPr marL="146050" indent="0">
              <a:buNone/>
            </a:pPr>
            <a:r>
              <a:rPr lang="en-KR" dirty="0"/>
              <a:t>          </a:t>
            </a:r>
          </a:p>
          <a:p>
            <a:pPr marL="146050" indent="0">
              <a:buNone/>
            </a:pPr>
            <a:r>
              <a:rPr lang="en-KR" sz="2000" b="1" dirty="0"/>
              <a:t>- 124 countries </a:t>
            </a:r>
            <a:r>
              <a:rPr lang="en-KR" dirty="0"/>
              <a:t>had been fitted commonly</a:t>
            </a:r>
          </a:p>
          <a:p>
            <a:pPr marL="146050" indent="0">
              <a:buNone/>
            </a:pP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3369500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A8FE3A-EC84-314E-B20E-FC05968A6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A58F36-CA0D-6E44-A2E0-D342A94EC9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46050" indent="0">
              <a:buNone/>
            </a:pPr>
            <a:endParaRPr lang="en-KR" dirty="0"/>
          </a:p>
          <a:p>
            <a:pPr marL="146050" indent="0">
              <a:buNone/>
            </a:pPr>
            <a:r>
              <a:rPr lang="en-KR" dirty="0"/>
              <a:t>		                                             </a:t>
            </a:r>
            <a:r>
              <a:rPr lang="en-KR" sz="2400" b="1" dirty="0"/>
              <a:t>. . . . . .</a:t>
            </a:r>
            <a:endParaRPr lang="en-KR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38664D-466D-E54F-897B-C4FB9957B1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7920"/>
            <a:ext cx="9144000" cy="16530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4E90B9B-10CF-3848-811E-3748C11637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135074"/>
            <a:ext cx="9144000" cy="142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8427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CDD000-BB23-8B4F-B1DE-56762455B0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KR" sz="1400" dirty="0"/>
              <a:t>For 2 Growth Curve Model (</a:t>
            </a:r>
            <a:r>
              <a:rPr lang="en-KR" sz="1400" b="1" dirty="0"/>
              <a:t>Logistic / Gompertz</a:t>
            </a:r>
            <a:r>
              <a:rPr lang="en-KR" sz="1400" dirty="0"/>
              <a:t>),</a:t>
            </a:r>
          </a:p>
          <a:p>
            <a:endParaRPr lang="en-KR" sz="1400" dirty="0"/>
          </a:p>
          <a:p>
            <a:pPr marL="146050" indent="0">
              <a:buNone/>
            </a:pPr>
            <a:endParaRPr lang="en-KR" sz="14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389D3CD-F65B-B348-91C9-85C5E02FE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dirty="0">
                <a:solidFill>
                  <a:schemeClr val="accent5"/>
                </a:solidFill>
              </a:rPr>
              <a:t>Common Coefficients </a:t>
            </a:r>
            <a:r>
              <a:rPr lang="en-US" altLang="ko-KR" sz="2400" dirty="0">
                <a:solidFill>
                  <a:schemeClr val="accent5"/>
                </a:solidFill>
              </a:rPr>
              <a:t>for 1</a:t>
            </a:r>
            <a:r>
              <a:rPr lang="en-US" altLang="ko-KR" sz="2400" baseline="30000" dirty="0">
                <a:solidFill>
                  <a:schemeClr val="accent5"/>
                </a:solidFill>
              </a:rPr>
              <a:t>nd</a:t>
            </a:r>
            <a:r>
              <a:rPr lang="en-US" altLang="ko-KR" sz="2400" dirty="0">
                <a:solidFill>
                  <a:schemeClr val="accent5"/>
                </a:solidFill>
              </a:rPr>
              <a:t> segmentation</a:t>
            </a:r>
            <a:endParaRPr lang="en-K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F07F34-63F9-CF4D-9175-EEC62D632E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784" y="0"/>
            <a:ext cx="804843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6232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3D685D-2BF5-924E-B67D-BD4C752C2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dirty="0">
                <a:solidFill>
                  <a:schemeClr val="accent5"/>
                </a:solidFill>
              </a:rPr>
              <a:t>Common Coefficients </a:t>
            </a:r>
            <a:r>
              <a:rPr lang="en-US" altLang="ko-KR" sz="2400" dirty="0">
                <a:solidFill>
                  <a:schemeClr val="accent5"/>
                </a:solidFill>
              </a:rPr>
              <a:t>for 2</a:t>
            </a:r>
            <a:r>
              <a:rPr lang="en-US" altLang="ko-KR" sz="2400" baseline="30000" dirty="0">
                <a:solidFill>
                  <a:schemeClr val="accent5"/>
                </a:solidFill>
              </a:rPr>
              <a:t>nd</a:t>
            </a:r>
            <a:r>
              <a:rPr lang="en-US" altLang="ko-KR" sz="2400" dirty="0">
                <a:solidFill>
                  <a:schemeClr val="accent5"/>
                </a:solidFill>
              </a:rPr>
              <a:t> segmentation</a:t>
            </a:r>
            <a:endParaRPr lang="en-K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0B39B3-3CFA-2343-868C-DC82FFA62B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9449" y="2078875"/>
            <a:ext cx="8009033" cy="2261100"/>
          </a:xfrm>
        </p:spPr>
        <p:txBody>
          <a:bodyPr/>
          <a:lstStyle/>
          <a:p>
            <a:r>
              <a:rPr lang="en-KR" sz="1800" dirty="0"/>
              <a:t>For 2 Growth Curve Model (</a:t>
            </a:r>
            <a:r>
              <a:rPr lang="en-KR" sz="1800" b="1" dirty="0"/>
              <a:t>Logistic / Gompertz</a:t>
            </a:r>
            <a:r>
              <a:rPr lang="en-KR" sz="1800" dirty="0"/>
              <a:t>),</a:t>
            </a:r>
          </a:p>
          <a:p>
            <a:pPr marL="146050" indent="0">
              <a:buNone/>
            </a:pPr>
            <a:r>
              <a:rPr lang="en-KR" dirty="0"/>
              <a:t>          </a:t>
            </a:r>
          </a:p>
          <a:p>
            <a:pPr marL="146050" indent="0">
              <a:buNone/>
            </a:pPr>
            <a:r>
              <a:rPr lang="en-KR" sz="2000" b="1" dirty="0"/>
              <a:t>- 44 countries </a:t>
            </a:r>
            <a:r>
              <a:rPr lang="en-KR" dirty="0"/>
              <a:t>had been fitted commonly</a:t>
            </a:r>
          </a:p>
          <a:p>
            <a:pPr marL="146050" indent="0">
              <a:buNone/>
            </a:pP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23442797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3AD70-3D17-3B42-88F6-5AB9D1C4C6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46050" indent="0">
              <a:buNone/>
            </a:pPr>
            <a:endParaRPr lang="en-KR" dirty="0"/>
          </a:p>
          <a:p>
            <a:pPr marL="146050" indent="0">
              <a:buNone/>
            </a:pPr>
            <a:endParaRPr lang="en-KR" dirty="0"/>
          </a:p>
          <a:p>
            <a:pPr marL="146050" indent="0">
              <a:buNone/>
            </a:pPr>
            <a:endParaRPr lang="en-K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EFD767-20B7-AE46-AF4F-61A9BFB5E3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1740"/>
            <a:ext cx="9144000" cy="15406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467D934-9667-5649-8326-4686C55CDD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269790"/>
            <a:ext cx="9144000" cy="12278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593E5AD-6EE0-094D-B456-DA7CA76E7EF2}"/>
              </a:ext>
            </a:extLst>
          </p:cNvPr>
          <p:cNvSpPr txBox="1"/>
          <p:nvPr/>
        </p:nvSpPr>
        <p:spPr>
          <a:xfrm>
            <a:off x="3760967" y="2340917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2400" b="1" dirty="0"/>
              <a:t> . . . . . .</a:t>
            </a:r>
          </a:p>
        </p:txBody>
      </p:sp>
    </p:spTree>
    <p:extLst>
      <p:ext uri="{BB962C8B-B14F-4D97-AF65-F5344CB8AC3E}">
        <p14:creationId xmlns:p14="http://schemas.microsoft.com/office/powerpoint/2010/main" val="18709598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CDD000-BB23-8B4F-B1DE-56762455B0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KR" sz="1400" dirty="0"/>
              <a:t>For 2 Growth Curve Model (</a:t>
            </a:r>
            <a:r>
              <a:rPr lang="en-KR" sz="1400" b="1" dirty="0"/>
              <a:t>Logistic / Gompertz</a:t>
            </a:r>
            <a:r>
              <a:rPr lang="en-KR" sz="1400" dirty="0"/>
              <a:t>),</a:t>
            </a:r>
          </a:p>
          <a:p>
            <a:endParaRPr lang="en-KR" sz="1400" dirty="0"/>
          </a:p>
          <a:p>
            <a:pPr marL="146050" indent="0">
              <a:buNone/>
            </a:pPr>
            <a:endParaRPr lang="en-KR" sz="14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389D3CD-F65B-B348-91C9-85C5E02FE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dirty="0">
                <a:solidFill>
                  <a:schemeClr val="accent5"/>
                </a:solidFill>
              </a:rPr>
              <a:t>Common Coefficients </a:t>
            </a:r>
            <a:r>
              <a:rPr lang="en-US" altLang="ko-KR" sz="2400" dirty="0">
                <a:solidFill>
                  <a:schemeClr val="accent5"/>
                </a:solidFill>
              </a:rPr>
              <a:t>for 2</a:t>
            </a:r>
            <a:r>
              <a:rPr lang="en-US" altLang="ko-KR" sz="2400" baseline="30000" dirty="0">
                <a:solidFill>
                  <a:schemeClr val="accent5"/>
                </a:solidFill>
              </a:rPr>
              <a:t>nd</a:t>
            </a:r>
            <a:r>
              <a:rPr lang="en-US" altLang="ko-KR" sz="2400" dirty="0">
                <a:solidFill>
                  <a:schemeClr val="accent5"/>
                </a:solidFill>
              </a:rPr>
              <a:t> segmentation</a:t>
            </a:r>
            <a:endParaRPr lang="en-K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40F5CEE-3CBE-E140-BD8D-7F283FA72C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784" y="0"/>
            <a:ext cx="804843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9777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0B7D20-CE32-8A4E-B8F3-205668122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accent5"/>
                </a:solidFill>
              </a:rPr>
              <a:t>What to do next</a:t>
            </a:r>
            <a:endParaRPr lang="en-K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97F930-B2B4-0E4A-A23E-8E2A08D335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9431" y="2102729"/>
            <a:ext cx="8645138" cy="2261100"/>
          </a:xfrm>
        </p:spPr>
        <p:txBody>
          <a:bodyPr/>
          <a:lstStyle/>
          <a:p>
            <a:pPr marL="146050" indent="0">
              <a:buNone/>
            </a:pPr>
            <a:endParaRPr lang="en-KR" dirty="0"/>
          </a:p>
          <a:p>
            <a:r>
              <a:rPr lang="en-KR" sz="1600" dirty="0"/>
              <a:t>Comparison between Separated </a:t>
            </a:r>
            <a:r>
              <a:rPr lang="en-KR" sz="1600" b="1" dirty="0"/>
              <a:t>Poisson / Logistic / Gompertz</a:t>
            </a:r>
            <a:r>
              <a:rPr lang="en-KR" sz="1600" dirty="0"/>
              <a:t> Models</a:t>
            </a:r>
          </a:p>
          <a:p>
            <a:pPr marL="146050" indent="0">
              <a:buNone/>
            </a:pPr>
            <a:r>
              <a:rPr lang="en-KR" sz="1600" dirty="0"/>
              <a:t>      (</a:t>
            </a:r>
            <a:r>
              <a:rPr lang="en-KR" sz="1600" dirty="0">
                <a:solidFill>
                  <a:srgbClr val="FF0000"/>
                </a:solidFill>
              </a:rPr>
              <a:t>especially</a:t>
            </a:r>
            <a:r>
              <a:rPr lang="en-KR" sz="1600" dirty="0"/>
              <a:t>, </a:t>
            </a:r>
            <a:r>
              <a:rPr lang="en-KR" sz="1600" b="1" dirty="0"/>
              <a:t>coefficient C (based on the slope of each model)</a:t>
            </a:r>
            <a:r>
              <a:rPr lang="en-KR" sz="1600" dirty="0"/>
              <a:t> for </a:t>
            </a:r>
            <a:r>
              <a:rPr lang="en-KR" sz="1600" b="1" dirty="0"/>
              <a:t>Daily &amp; Cumulative</a:t>
            </a:r>
            <a:r>
              <a:rPr lang="en-KR" sz="1600" dirty="0"/>
              <a:t> Cases)</a:t>
            </a:r>
          </a:p>
          <a:p>
            <a:pPr marL="146050" indent="0">
              <a:buNone/>
            </a:pPr>
            <a:endParaRPr lang="en-KR" sz="1600" dirty="0"/>
          </a:p>
          <a:p>
            <a:pPr marL="146050" indent="0">
              <a:buNone/>
            </a:pP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26683795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5"/>
          <p:cNvSpPr txBox="1">
            <a:spLocks noGrp="1"/>
          </p:cNvSpPr>
          <p:nvPr>
            <p:ph type="title"/>
          </p:nvPr>
        </p:nvSpPr>
        <p:spPr>
          <a:xfrm>
            <a:off x="727650" y="1198729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ko-KR" altLang="en-US" dirty="0">
                <a:solidFill>
                  <a:srgbClr val="000000"/>
                </a:solidFill>
              </a:rPr>
              <a:t>개요</a:t>
            </a:r>
            <a:r>
              <a:rPr lang="en-US" altLang="ko-KR" dirty="0">
                <a:solidFill>
                  <a:srgbClr val="000000"/>
                </a:solidFill>
              </a:rPr>
              <a:t>	</a:t>
            </a:r>
            <a:endParaRPr dirty="0">
              <a:solidFill>
                <a:srgbClr val="000000"/>
              </a:solidFill>
            </a:endParaRPr>
          </a:p>
        </p:txBody>
      </p:sp>
      <p:sp>
        <p:nvSpPr>
          <p:cNvPr id="101" name="Google Shape;101;p15"/>
          <p:cNvSpPr txBox="1">
            <a:spLocks noGrp="1"/>
          </p:cNvSpPr>
          <p:nvPr>
            <p:ph type="body" idx="1"/>
          </p:nvPr>
        </p:nvSpPr>
        <p:spPr>
          <a:xfrm>
            <a:off x="727650" y="1993266"/>
            <a:ext cx="7688700" cy="23682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b="1" dirty="0">
                <a:solidFill>
                  <a:schemeClr val="accent5"/>
                </a:solidFill>
              </a:rPr>
              <a:t>1. Simple</a:t>
            </a:r>
            <a:r>
              <a:rPr lang="ko-KR" altLang="en-US" sz="1400" b="1" dirty="0">
                <a:solidFill>
                  <a:schemeClr val="accent5"/>
                </a:solidFill>
              </a:rPr>
              <a:t> </a:t>
            </a:r>
            <a:r>
              <a:rPr lang="en-US" altLang="ko-KR" sz="1400" b="1" dirty="0">
                <a:solidFill>
                  <a:schemeClr val="accent5"/>
                </a:solidFill>
              </a:rPr>
              <a:t>Moving</a:t>
            </a:r>
            <a:r>
              <a:rPr lang="ko-KR" altLang="en-US" sz="1400" b="1" dirty="0">
                <a:solidFill>
                  <a:schemeClr val="accent5"/>
                </a:solidFill>
              </a:rPr>
              <a:t> </a:t>
            </a:r>
            <a:r>
              <a:rPr lang="en-US" altLang="ko-KR" sz="1400" b="1" dirty="0">
                <a:solidFill>
                  <a:schemeClr val="accent5"/>
                </a:solidFill>
              </a:rPr>
              <a:t>Average </a:t>
            </a:r>
            <a:r>
              <a:rPr lang="ko-KR" altLang="en-US" sz="1400" b="1" dirty="0">
                <a:solidFill>
                  <a:schemeClr val="accent5"/>
                </a:solidFill>
              </a:rPr>
              <a:t>적용</a:t>
            </a:r>
            <a:endParaRPr lang="en-US" altLang="ko-KR" sz="1200" dirty="0"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lang="en-US" altLang="ko-KR" sz="1200" dirty="0"/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b="1" dirty="0">
                <a:solidFill>
                  <a:schemeClr val="accent5"/>
                </a:solidFill>
              </a:rPr>
              <a:t>2. Separated Logistic, </a:t>
            </a:r>
            <a:r>
              <a:rPr lang="en-US" altLang="ko-KR" sz="1400" b="1" dirty="0" err="1">
                <a:solidFill>
                  <a:schemeClr val="accent5"/>
                </a:solidFill>
              </a:rPr>
              <a:t>Bertalanffy</a:t>
            </a:r>
            <a:r>
              <a:rPr lang="en-US" altLang="ko-KR" sz="1400" b="1" dirty="0">
                <a:solidFill>
                  <a:schemeClr val="accent5"/>
                </a:solidFill>
              </a:rPr>
              <a:t>, </a:t>
            </a:r>
            <a:r>
              <a:rPr lang="en-US" altLang="ko-KR" sz="1400" b="1" dirty="0" err="1">
                <a:solidFill>
                  <a:schemeClr val="accent5"/>
                </a:solidFill>
              </a:rPr>
              <a:t>Gompertz</a:t>
            </a:r>
            <a:r>
              <a:rPr lang="en-US" altLang="ko-KR" sz="1400" b="1" dirty="0">
                <a:solidFill>
                  <a:schemeClr val="accent5"/>
                </a:solidFill>
              </a:rPr>
              <a:t> Model </a:t>
            </a:r>
            <a:r>
              <a:rPr lang="ko-KR" altLang="en-US" sz="1400" b="1" dirty="0">
                <a:solidFill>
                  <a:schemeClr val="accent5"/>
                </a:solidFill>
              </a:rPr>
              <a:t>적합</a:t>
            </a:r>
            <a:endParaRPr lang="ko-KR" altLang="en-US" sz="1200" dirty="0"/>
          </a:p>
          <a:p>
            <a:pPr marL="171450" lvl="0" indent="-17145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300"/>
              <a:buFontTx/>
              <a:buChar char="-"/>
            </a:pPr>
            <a:r>
              <a:rPr lang="en-US" altLang="ko-KR" sz="1200" dirty="0"/>
              <a:t>2020</a:t>
            </a:r>
            <a:r>
              <a:rPr lang="ko-KR" altLang="en-US" sz="1200" dirty="0"/>
              <a:t>년 </a:t>
            </a:r>
            <a:r>
              <a:rPr lang="en-US" altLang="ko-KR" sz="1200" dirty="0"/>
              <a:t>08</a:t>
            </a:r>
            <a:r>
              <a:rPr lang="ko-KR" altLang="en-US" sz="1200" dirty="0"/>
              <a:t>월 </a:t>
            </a:r>
            <a:r>
              <a:rPr lang="en-US" altLang="ko-KR" sz="1200" dirty="0"/>
              <a:t>31</a:t>
            </a:r>
            <a:r>
              <a:rPr lang="ko-KR" altLang="en-US" sz="1200" dirty="0"/>
              <a:t>일 기준</a:t>
            </a:r>
            <a:endParaRPr lang="en-US" altLang="ko-KR" sz="1200" dirty="0"/>
          </a:p>
          <a:p>
            <a:pPr marL="0" indent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-US" altLang="ko-KR" sz="1400" b="1" dirty="0">
                <a:solidFill>
                  <a:schemeClr val="accent5"/>
                </a:solidFill>
              </a:rPr>
              <a:t>3. </a:t>
            </a:r>
            <a:r>
              <a:rPr lang="ko-KR" altLang="en-US" sz="1400" b="1" dirty="0">
                <a:solidFill>
                  <a:schemeClr val="accent5"/>
                </a:solidFill>
              </a:rPr>
              <a:t>각 </a:t>
            </a:r>
            <a:r>
              <a:rPr lang="en-US" altLang="ko-KR" sz="1400" b="1" dirty="0">
                <a:solidFill>
                  <a:schemeClr val="accent5"/>
                </a:solidFill>
              </a:rPr>
              <a:t>Model coefficients </a:t>
            </a:r>
            <a:r>
              <a:rPr lang="ko-KR" altLang="en-US" sz="1400" b="1" dirty="0">
                <a:solidFill>
                  <a:schemeClr val="accent5"/>
                </a:solidFill>
              </a:rPr>
              <a:t>비교</a:t>
            </a:r>
            <a:endParaRPr lang="en-US" altLang="ko-KR" sz="1400" b="1" dirty="0">
              <a:solidFill>
                <a:schemeClr val="accent5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 lang="ko-KR" altLang="en-US" sz="12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9"/>
          <p:cNvSpPr txBox="1">
            <a:spLocks noGrp="1"/>
          </p:cNvSpPr>
          <p:nvPr>
            <p:ph type="title"/>
          </p:nvPr>
        </p:nvSpPr>
        <p:spPr>
          <a:xfrm>
            <a:off x="729450" y="1312072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00000"/>
              </a:lnSpc>
              <a:buFont typeface="Lato"/>
              <a:buNone/>
            </a:pPr>
            <a:r>
              <a:rPr lang="en-US" altLang="ko-KR" sz="2000" b="1" dirty="0">
                <a:solidFill>
                  <a:schemeClr val="accent5"/>
                </a:solidFill>
              </a:rPr>
              <a:t>Separated Logistic model</a:t>
            </a:r>
            <a:endParaRPr lang="ko-KR" altLang="en-US" sz="2000" dirty="0"/>
          </a:p>
        </p:txBody>
      </p:sp>
      <p:sp>
        <p:nvSpPr>
          <p:cNvPr id="127" name="Google Shape;127;p19"/>
          <p:cNvSpPr txBox="1">
            <a:spLocks noGrp="1"/>
          </p:cNvSpPr>
          <p:nvPr>
            <p:ph type="body" idx="1"/>
          </p:nvPr>
        </p:nvSpPr>
        <p:spPr>
          <a:xfrm>
            <a:off x="672743" y="2447471"/>
            <a:ext cx="7688700" cy="21599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300"/>
              <a:buNone/>
            </a:pPr>
            <a:endParaRPr lang="en-US" sz="1400" b="1" dirty="0">
              <a:solidFill>
                <a:schemeClr val="accent5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300"/>
              <a:buNone/>
            </a:pPr>
            <a:r>
              <a:rPr lang="en-US" sz="1400" b="1" dirty="0">
                <a:solidFill>
                  <a:schemeClr val="accent5"/>
                </a:solidFill>
              </a:rPr>
              <a:t>Procedure</a:t>
            </a:r>
            <a:endParaRPr sz="1400" dirty="0">
              <a:solidFill>
                <a:schemeClr val="accent5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200" dirty="0"/>
              <a:t>1) Peak Detection Algorithm</a:t>
            </a:r>
            <a:r>
              <a:rPr lang="ko-KR" altLang="en-US" sz="1200" dirty="0"/>
              <a:t>을 </a:t>
            </a:r>
            <a:r>
              <a:rPr lang="en-US" sz="1200" dirty="0" err="1"/>
              <a:t>이용</a:t>
            </a:r>
            <a:r>
              <a:rPr lang="ko-KR" altLang="en-US" sz="1200" dirty="0"/>
              <a:t>하여</a:t>
            </a:r>
            <a:r>
              <a:rPr lang="en-US" sz="1200" dirty="0"/>
              <a:t> </a:t>
            </a:r>
            <a:r>
              <a:rPr lang="en-US" sz="1200" dirty="0" err="1"/>
              <a:t>Breakpoint를</a:t>
            </a:r>
            <a:r>
              <a:rPr lang="en-US" sz="1200" dirty="0"/>
              <a:t> </a:t>
            </a:r>
            <a:r>
              <a:rPr lang="ko-KR" altLang="en-US" sz="1200" dirty="0"/>
              <a:t>찾음</a:t>
            </a:r>
            <a:r>
              <a:rPr lang="en-US" altLang="ko-KR" sz="1200" dirty="0"/>
              <a:t>.</a:t>
            </a:r>
            <a:endParaRPr sz="1200" dirty="0"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200" dirty="0"/>
              <a:t>2) </a:t>
            </a:r>
            <a:r>
              <a:rPr lang="ko-KR" altLang="en-US" sz="1200" dirty="0"/>
              <a:t>각각의 </a:t>
            </a:r>
            <a:r>
              <a:rPr lang="en-US" altLang="ko-KR" sz="1200" dirty="0"/>
              <a:t>wave partition</a:t>
            </a:r>
            <a:r>
              <a:rPr lang="ko-KR" altLang="en-US" sz="1200" dirty="0"/>
              <a:t>에 대해 독립적으로 모형을 </a:t>
            </a:r>
            <a:r>
              <a:rPr lang="ko-KR" altLang="en-US" sz="1200" dirty="0" err="1"/>
              <a:t>적합시킴</a:t>
            </a:r>
            <a:r>
              <a:rPr lang="en-US" altLang="ko-KR" sz="1200" dirty="0"/>
              <a:t>.</a:t>
            </a: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altLang="ko-KR" sz="1200" dirty="0"/>
              <a:t>      =&gt;  </a:t>
            </a:r>
            <a:r>
              <a:rPr lang="ko-KR" altLang="en-US" sz="1200" dirty="0"/>
              <a:t>함수의 연속성이 보장되지 않음</a:t>
            </a:r>
            <a:r>
              <a:rPr lang="en-US" altLang="ko-KR" sz="1200" dirty="0"/>
              <a:t>.</a:t>
            </a:r>
            <a:endParaRPr lang="ko-KR" altLang="en-US" sz="14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C115860-F8EC-451F-B6A3-DFF24EF101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850" y="1860244"/>
            <a:ext cx="3727642" cy="83189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35E141E-AD53-46B1-8602-B015D0232B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3282" y="2038185"/>
            <a:ext cx="3588711" cy="684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1357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9"/>
          <p:cNvSpPr txBox="1">
            <a:spLocks noGrp="1"/>
          </p:cNvSpPr>
          <p:nvPr>
            <p:ph type="title"/>
          </p:nvPr>
        </p:nvSpPr>
        <p:spPr>
          <a:xfrm>
            <a:off x="729450" y="1312072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00000"/>
              </a:lnSpc>
              <a:buFont typeface="Lato"/>
              <a:buNone/>
            </a:pPr>
            <a:r>
              <a:rPr lang="en-US" altLang="ko-KR" sz="2000" b="1" dirty="0">
                <a:solidFill>
                  <a:schemeClr val="accent5"/>
                </a:solidFill>
              </a:rPr>
              <a:t>Separated </a:t>
            </a:r>
            <a:r>
              <a:rPr lang="en-US" altLang="ko-KR" sz="2000" b="1" dirty="0" err="1">
                <a:solidFill>
                  <a:schemeClr val="accent5"/>
                </a:solidFill>
              </a:rPr>
              <a:t>Bertalanffy</a:t>
            </a:r>
            <a:r>
              <a:rPr lang="en-US" altLang="ko-KR" sz="2000" b="1" dirty="0">
                <a:solidFill>
                  <a:schemeClr val="accent5"/>
                </a:solidFill>
              </a:rPr>
              <a:t> model</a:t>
            </a:r>
            <a:endParaRPr lang="ko-KR" altLang="en-US" sz="2000" dirty="0"/>
          </a:p>
        </p:txBody>
      </p:sp>
      <p:sp>
        <p:nvSpPr>
          <p:cNvPr id="127" name="Google Shape;127;p19"/>
          <p:cNvSpPr txBox="1">
            <a:spLocks noGrp="1"/>
          </p:cNvSpPr>
          <p:nvPr>
            <p:ph type="body" idx="1"/>
          </p:nvPr>
        </p:nvSpPr>
        <p:spPr>
          <a:xfrm>
            <a:off x="672743" y="2447471"/>
            <a:ext cx="7688700" cy="21599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300"/>
              <a:buNone/>
            </a:pPr>
            <a:endParaRPr lang="en-US" sz="1400" b="1" dirty="0">
              <a:solidFill>
                <a:schemeClr val="accent5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300"/>
              <a:buNone/>
            </a:pPr>
            <a:r>
              <a:rPr lang="en-US" sz="1400" b="1" dirty="0">
                <a:solidFill>
                  <a:schemeClr val="accent5"/>
                </a:solidFill>
              </a:rPr>
              <a:t>Procedure</a:t>
            </a:r>
            <a:endParaRPr sz="1400" dirty="0">
              <a:solidFill>
                <a:schemeClr val="accent5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200" dirty="0"/>
              <a:t>1) Peak Detection Algorithm</a:t>
            </a:r>
            <a:r>
              <a:rPr lang="ko-KR" altLang="en-US" sz="1200" dirty="0"/>
              <a:t>을 </a:t>
            </a:r>
            <a:r>
              <a:rPr lang="en-US" sz="1200" dirty="0" err="1"/>
              <a:t>이용</a:t>
            </a:r>
            <a:r>
              <a:rPr lang="ko-KR" altLang="en-US" sz="1200" dirty="0"/>
              <a:t>하여</a:t>
            </a:r>
            <a:r>
              <a:rPr lang="en-US" sz="1200" dirty="0"/>
              <a:t> </a:t>
            </a:r>
            <a:r>
              <a:rPr lang="en-US" sz="1200" dirty="0" err="1"/>
              <a:t>Breakpoint를</a:t>
            </a:r>
            <a:r>
              <a:rPr lang="en-US" sz="1200" dirty="0"/>
              <a:t> </a:t>
            </a:r>
            <a:r>
              <a:rPr lang="ko-KR" altLang="en-US" sz="1200" dirty="0"/>
              <a:t>찾음</a:t>
            </a:r>
            <a:r>
              <a:rPr lang="en-US" altLang="ko-KR" sz="1200" dirty="0"/>
              <a:t>.</a:t>
            </a:r>
            <a:endParaRPr sz="1200" dirty="0"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200" dirty="0"/>
              <a:t>2) </a:t>
            </a:r>
            <a:r>
              <a:rPr lang="ko-KR" altLang="en-US" sz="1200" dirty="0"/>
              <a:t>각각의 </a:t>
            </a:r>
            <a:r>
              <a:rPr lang="en-US" altLang="ko-KR" sz="1200" dirty="0"/>
              <a:t>wave partition</a:t>
            </a:r>
            <a:r>
              <a:rPr lang="ko-KR" altLang="en-US" sz="1200" dirty="0"/>
              <a:t>에 대해 독립적으로 모형을 </a:t>
            </a:r>
            <a:r>
              <a:rPr lang="ko-KR" altLang="en-US" sz="1200" dirty="0" err="1"/>
              <a:t>적합시킴</a:t>
            </a:r>
            <a:r>
              <a:rPr lang="en-US" altLang="ko-KR" sz="1200" dirty="0"/>
              <a:t>.</a:t>
            </a: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altLang="ko-KR" sz="1200" dirty="0"/>
              <a:t>      =&gt;  </a:t>
            </a:r>
            <a:r>
              <a:rPr lang="ko-KR" altLang="en-US" sz="1200" dirty="0"/>
              <a:t>함수의 연속성이 보장되지 않음</a:t>
            </a:r>
            <a:r>
              <a:rPr lang="en-US" altLang="ko-KR" sz="1200" dirty="0"/>
              <a:t>.</a:t>
            </a:r>
            <a:endParaRPr lang="ko-KR" altLang="en-US" sz="14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35E141E-AD53-46B1-8602-B015D0232B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1381" y="1931215"/>
            <a:ext cx="3433913" cy="684982"/>
          </a:xfrm>
          <a:prstGeom prst="rect">
            <a:avLst/>
          </a:prstGeom>
        </p:spPr>
      </p:pic>
      <p:sp>
        <p:nvSpPr>
          <p:cNvPr id="2" name="Rectangle 2">
            <a:extLst>
              <a:ext uri="{FF2B5EF4-FFF2-40B4-BE49-F238E27FC236}">
                <a16:creationId xmlns:a16="http://schemas.microsoft.com/office/drawing/2014/main" id="{06D5970A-D746-403D-B9D8-A9E0947C67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5DD3298A-EC16-4B0A-8AFC-E70D051040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4560" y="1398500"/>
            <a:ext cx="7475190" cy="3527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075" name="_x311096560" descr="DRW00001f2406ab">
            <a:extLst>
              <a:ext uri="{FF2B5EF4-FFF2-40B4-BE49-F238E27FC236}">
                <a16:creationId xmlns:a16="http://schemas.microsoft.com/office/drawing/2014/main" id="{3D94442D-6D74-4CF4-858D-AE3900DA24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561" y="1855700"/>
            <a:ext cx="5006820" cy="760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04533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9"/>
          <p:cNvSpPr txBox="1">
            <a:spLocks noGrp="1"/>
          </p:cNvSpPr>
          <p:nvPr>
            <p:ph type="title"/>
          </p:nvPr>
        </p:nvSpPr>
        <p:spPr>
          <a:xfrm>
            <a:off x="729450" y="1312072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00000"/>
              </a:lnSpc>
              <a:buFont typeface="Lato"/>
              <a:buNone/>
            </a:pPr>
            <a:r>
              <a:rPr lang="en-US" altLang="ko-KR" sz="2000" b="1" dirty="0">
                <a:solidFill>
                  <a:schemeClr val="accent5"/>
                </a:solidFill>
              </a:rPr>
              <a:t>Separated </a:t>
            </a:r>
            <a:r>
              <a:rPr lang="en-US" altLang="ko-KR" sz="2000" b="1" dirty="0" err="1">
                <a:solidFill>
                  <a:schemeClr val="accent5"/>
                </a:solidFill>
              </a:rPr>
              <a:t>Gompertz</a:t>
            </a:r>
            <a:r>
              <a:rPr lang="en-US" altLang="ko-KR" sz="2000" b="1" dirty="0">
                <a:solidFill>
                  <a:schemeClr val="accent5"/>
                </a:solidFill>
              </a:rPr>
              <a:t> model</a:t>
            </a:r>
            <a:endParaRPr lang="ko-KR" altLang="en-US" sz="2000" dirty="0"/>
          </a:p>
        </p:txBody>
      </p:sp>
      <p:sp>
        <p:nvSpPr>
          <p:cNvPr id="127" name="Google Shape;127;p19"/>
          <p:cNvSpPr txBox="1">
            <a:spLocks noGrp="1"/>
          </p:cNvSpPr>
          <p:nvPr>
            <p:ph type="body" idx="1"/>
          </p:nvPr>
        </p:nvSpPr>
        <p:spPr>
          <a:xfrm>
            <a:off x="672743" y="2447471"/>
            <a:ext cx="7688700" cy="21599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300"/>
              <a:buNone/>
            </a:pPr>
            <a:endParaRPr lang="en-US" sz="1400" b="1" dirty="0">
              <a:solidFill>
                <a:schemeClr val="accent5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300"/>
              <a:buNone/>
            </a:pPr>
            <a:r>
              <a:rPr lang="en-US" sz="1400" b="1" dirty="0">
                <a:solidFill>
                  <a:schemeClr val="accent5"/>
                </a:solidFill>
              </a:rPr>
              <a:t>Procedure</a:t>
            </a:r>
            <a:endParaRPr sz="1400" dirty="0">
              <a:solidFill>
                <a:schemeClr val="accent5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200" dirty="0"/>
              <a:t>1) Peak Detection Algorithm</a:t>
            </a:r>
            <a:r>
              <a:rPr lang="ko-KR" altLang="en-US" sz="1200" dirty="0"/>
              <a:t>을 </a:t>
            </a:r>
            <a:r>
              <a:rPr lang="en-US" sz="1200" dirty="0" err="1"/>
              <a:t>이용</a:t>
            </a:r>
            <a:r>
              <a:rPr lang="ko-KR" altLang="en-US" sz="1200" dirty="0"/>
              <a:t>하여</a:t>
            </a:r>
            <a:r>
              <a:rPr lang="en-US" sz="1200" dirty="0"/>
              <a:t> </a:t>
            </a:r>
            <a:r>
              <a:rPr lang="en-US" sz="1200" dirty="0" err="1"/>
              <a:t>Breakpoint를</a:t>
            </a:r>
            <a:r>
              <a:rPr lang="en-US" sz="1200" dirty="0"/>
              <a:t> </a:t>
            </a:r>
            <a:r>
              <a:rPr lang="ko-KR" altLang="en-US" sz="1200" dirty="0"/>
              <a:t>찾음</a:t>
            </a:r>
            <a:r>
              <a:rPr lang="en-US" altLang="ko-KR" sz="1200" dirty="0"/>
              <a:t>.</a:t>
            </a:r>
            <a:endParaRPr sz="1200" dirty="0"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200" dirty="0"/>
              <a:t>2) </a:t>
            </a:r>
            <a:r>
              <a:rPr lang="ko-KR" altLang="en-US" sz="1200" dirty="0"/>
              <a:t>각각의 </a:t>
            </a:r>
            <a:r>
              <a:rPr lang="en-US" altLang="ko-KR" sz="1200" dirty="0"/>
              <a:t>wave partition</a:t>
            </a:r>
            <a:r>
              <a:rPr lang="ko-KR" altLang="en-US" sz="1200" dirty="0"/>
              <a:t>에 대해 독립적으로 모형을 </a:t>
            </a:r>
            <a:r>
              <a:rPr lang="ko-KR" altLang="en-US" sz="1200" dirty="0" err="1"/>
              <a:t>적합시킴</a:t>
            </a:r>
            <a:r>
              <a:rPr lang="en-US" altLang="ko-KR" sz="1200" dirty="0"/>
              <a:t>.</a:t>
            </a: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altLang="ko-KR" sz="1200" dirty="0"/>
              <a:t>      =&gt;  </a:t>
            </a:r>
            <a:r>
              <a:rPr lang="ko-KR" altLang="en-US" sz="1200" dirty="0"/>
              <a:t>함수의 연속성이 보장되지 않음</a:t>
            </a:r>
            <a:r>
              <a:rPr lang="en-US" altLang="ko-KR" sz="1200" dirty="0"/>
              <a:t>.</a:t>
            </a:r>
            <a:endParaRPr lang="ko-KR" altLang="en-US" sz="14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35E141E-AD53-46B1-8602-B015D0232B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3282" y="2038185"/>
            <a:ext cx="3588711" cy="684982"/>
          </a:xfrm>
          <a:prstGeom prst="rect">
            <a:avLst/>
          </a:prstGeom>
        </p:spPr>
      </p:pic>
      <p:sp>
        <p:nvSpPr>
          <p:cNvPr id="2" name="Rectangle 2">
            <a:extLst>
              <a:ext uri="{FF2B5EF4-FFF2-40B4-BE49-F238E27FC236}">
                <a16:creationId xmlns:a16="http://schemas.microsoft.com/office/drawing/2014/main" id="{C40308C3-B061-4005-BF80-EEF7D7C5E8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2742" y="1391412"/>
            <a:ext cx="7348763" cy="3315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097" name="_x311093392" descr="DRW00001f24069f">
            <a:extLst>
              <a:ext uri="{FF2B5EF4-FFF2-40B4-BE49-F238E27FC236}">
                <a16:creationId xmlns:a16="http://schemas.microsoft.com/office/drawing/2014/main" id="{821D7968-1DB4-428B-A1AE-E1F5B5E1C3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743" y="1848613"/>
            <a:ext cx="4295710" cy="783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184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18E75690-4260-418C-89F5-26FDC7A5BFFE}"/>
              </a:ext>
            </a:extLst>
          </p:cNvPr>
          <p:cNvSpPr/>
          <p:nvPr/>
        </p:nvSpPr>
        <p:spPr>
          <a:xfrm>
            <a:off x="203820" y="4398249"/>
            <a:ext cx="284951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   a               </a:t>
            </a:r>
            <a:r>
              <a:rPr lang="ko-KR" altLang="en-US" dirty="0" err="1"/>
              <a:t>b</a:t>
            </a:r>
            <a:r>
              <a:rPr lang="ko-KR" altLang="en-US" dirty="0"/>
              <a:t>              c</a:t>
            </a:r>
            <a:endParaRPr lang="en-US" altLang="ko-KR" dirty="0"/>
          </a:p>
          <a:p>
            <a:r>
              <a:rPr lang="en-US" altLang="ko-KR" dirty="0"/>
              <a:t>1 15928.38 3.938720 0.15841061</a:t>
            </a:r>
          </a:p>
          <a:p>
            <a:r>
              <a:rPr lang="en-US" altLang="ko-KR" dirty="0"/>
              <a:t>2 15617.49 8.757085 0.05147723</a:t>
            </a:r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003B14D-8B17-46C2-BC70-5EE09F4A74C9}"/>
              </a:ext>
            </a:extLst>
          </p:cNvPr>
          <p:cNvSpPr/>
          <p:nvPr/>
        </p:nvSpPr>
        <p:spPr>
          <a:xfrm>
            <a:off x="6019334" y="4398249"/>
            <a:ext cx="2966005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    a               </a:t>
            </a:r>
            <a:r>
              <a:rPr lang="ko-KR" altLang="en-US" dirty="0" err="1"/>
              <a:t>b</a:t>
            </a:r>
            <a:r>
              <a:rPr lang="ko-KR" altLang="en-US" dirty="0"/>
              <a:t>              c</a:t>
            </a:r>
            <a:endParaRPr lang="en-US" altLang="ko-KR" dirty="0"/>
          </a:p>
          <a:p>
            <a:r>
              <a:rPr lang="en-US" altLang="ko-KR" dirty="0"/>
              <a:t>1 16168.56  8.857293 0.10436962</a:t>
            </a:r>
          </a:p>
          <a:p>
            <a:r>
              <a:rPr lang="en-US" altLang="ko-KR" dirty="0"/>
              <a:t>2 43923.83 23.548031 0.01534153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C5E9DE9-EE0C-4DD4-9945-21018016F2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03721"/>
            <a:ext cx="3053330" cy="305333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4B4DF90-39EC-490F-AC43-7A166D9CDF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2010" y="1203721"/>
            <a:ext cx="3053329" cy="305332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04FE15C-5007-4364-BB4A-904EB40642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9836" y="1203720"/>
            <a:ext cx="3053330" cy="3053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0219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190B4106-EE15-4C77-BB83-7A633C0B9869}"/>
              </a:ext>
            </a:extLst>
          </p:cNvPr>
          <p:cNvSpPr/>
          <p:nvPr/>
        </p:nvSpPr>
        <p:spPr>
          <a:xfrm>
            <a:off x="295842" y="4251453"/>
            <a:ext cx="306122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    </a:t>
            </a:r>
            <a:r>
              <a:rPr lang="ko-KR" altLang="en-US" dirty="0" err="1"/>
              <a:t>a</a:t>
            </a:r>
            <a:r>
              <a:rPr lang="ko-KR" altLang="en-US" dirty="0"/>
              <a:t>              </a:t>
            </a:r>
            <a:r>
              <a:rPr lang="ko-KR" altLang="en-US" dirty="0" err="1"/>
              <a:t>b</a:t>
            </a:r>
            <a:r>
              <a:rPr lang="ko-KR" altLang="en-US" dirty="0"/>
              <a:t>               c</a:t>
            </a:r>
          </a:p>
          <a:p>
            <a:r>
              <a:rPr lang="ko-KR" altLang="en-US" dirty="0"/>
              <a:t>1 </a:t>
            </a:r>
            <a:r>
              <a:rPr lang="en-US" altLang="ko-KR" dirty="0"/>
              <a:t>1757174 4.806800 0.08031902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en-US" altLang="ko-KR" dirty="0"/>
              <a:t>2 4340552 9.708547 0.06511740</a:t>
            </a:r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2E00B57-0A59-49FE-9234-2BC32D228BA9}"/>
              </a:ext>
            </a:extLst>
          </p:cNvPr>
          <p:cNvSpPr/>
          <p:nvPr/>
        </p:nvSpPr>
        <p:spPr>
          <a:xfrm>
            <a:off x="4460098" y="4251453"/>
            <a:ext cx="3002173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    </a:t>
            </a:r>
            <a:r>
              <a:rPr lang="ko-KR" altLang="en-US" dirty="0" err="1"/>
              <a:t>a</a:t>
            </a:r>
            <a:r>
              <a:rPr lang="ko-KR" altLang="en-US" dirty="0"/>
              <a:t>              </a:t>
            </a:r>
            <a:r>
              <a:rPr lang="ko-KR" altLang="en-US" dirty="0" err="1"/>
              <a:t>b</a:t>
            </a:r>
            <a:r>
              <a:rPr lang="ko-KR" altLang="en-US" dirty="0"/>
              <a:t>               c</a:t>
            </a:r>
          </a:p>
          <a:p>
            <a:r>
              <a:rPr lang="ko-KR" altLang="en-US" dirty="0"/>
              <a:t>1 </a:t>
            </a:r>
            <a:r>
              <a:rPr lang="en-US" altLang="ko-KR" dirty="0"/>
              <a:t>2058204 10.39482 0.04218495</a:t>
            </a:r>
          </a:p>
          <a:p>
            <a:r>
              <a:rPr lang="ko-KR" altLang="en-US" dirty="0"/>
              <a:t>2 </a:t>
            </a:r>
            <a:r>
              <a:rPr lang="en-US" altLang="ko-KR" dirty="0"/>
              <a:t>5588984 92.99743 0.03080245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ED7CCA9-72E2-478E-84A9-0F61BB6000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396" y="744147"/>
            <a:ext cx="3438194" cy="343819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28F47EA-0AF8-4DA3-81D0-669F4D147F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0098" y="744146"/>
            <a:ext cx="3438195" cy="3438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8035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190B4106-EE15-4C77-BB83-7A633C0B9869}"/>
              </a:ext>
            </a:extLst>
          </p:cNvPr>
          <p:cNvSpPr/>
          <p:nvPr/>
        </p:nvSpPr>
        <p:spPr>
          <a:xfrm>
            <a:off x="295842" y="4251453"/>
            <a:ext cx="306122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    </a:t>
            </a:r>
            <a:r>
              <a:rPr lang="ko-KR" altLang="en-US" dirty="0" err="1"/>
              <a:t>a</a:t>
            </a:r>
            <a:r>
              <a:rPr lang="ko-KR" altLang="en-US" dirty="0"/>
              <a:t>              </a:t>
            </a:r>
            <a:r>
              <a:rPr lang="ko-KR" altLang="en-US" dirty="0" err="1"/>
              <a:t>b</a:t>
            </a:r>
            <a:r>
              <a:rPr lang="ko-KR" altLang="en-US" dirty="0"/>
              <a:t>               c</a:t>
            </a:r>
          </a:p>
          <a:p>
            <a:r>
              <a:rPr lang="ko-KR" altLang="en-US" dirty="0"/>
              <a:t>1 1</a:t>
            </a:r>
            <a:r>
              <a:rPr lang="en-US" altLang="ko-KR" dirty="0"/>
              <a:t>0201.67</a:t>
            </a:r>
            <a:r>
              <a:rPr lang="ko-KR" altLang="en-US" dirty="0"/>
              <a:t>  </a:t>
            </a:r>
            <a:r>
              <a:rPr lang="en-US" altLang="ko-KR" dirty="0"/>
              <a:t>2.935827</a:t>
            </a:r>
            <a:r>
              <a:rPr lang="ko-KR" altLang="en-US" dirty="0"/>
              <a:t> </a:t>
            </a:r>
            <a:r>
              <a:rPr lang="en-US" altLang="ko-KR" dirty="0"/>
              <a:t>0.16894476</a:t>
            </a:r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2E00B57-0A59-49FE-9234-2BC32D228BA9}"/>
              </a:ext>
            </a:extLst>
          </p:cNvPr>
          <p:cNvSpPr/>
          <p:nvPr/>
        </p:nvSpPr>
        <p:spPr>
          <a:xfrm>
            <a:off x="4460098" y="4251453"/>
            <a:ext cx="349953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    </a:t>
            </a:r>
            <a:r>
              <a:rPr lang="ko-KR" altLang="en-US" dirty="0" err="1"/>
              <a:t>a</a:t>
            </a:r>
            <a:r>
              <a:rPr lang="ko-KR" altLang="en-US" dirty="0"/>
              <a:t>                 </a:t>
            </a:r>
            <a:r>
              <a:rPr lang="ko-KR" altLang="en-US" dirty="0" err="1"/>
              <a:t>b</a:t>
            </a:r>
            <a:r>
              <a:rPr lang="ko-KR" altLang="en-US" dirty="0"/>
              <a:t>                 c</a:t>
            </a:r>
          </a:p>
          <a:p>
            <a:r>
              <a:rPr lang="ko-KR" altLang="en-US" dirty="0"/>
              <a:t>1 </a:t>
            </a:r>
            <a:r>
              <a:rPr lang="en-US" altLang="ko-KR" dirty="0"/>
              <a:t>10403.53</a:t>
            </a:r>
            <a:r>
              <a:rPr lang="ko-KR" altLang="en-US" dirty="0"/>
              <a:t>     </a:t>
            </a:r>
            <a:r>
              <a:rPr lang="en-US" altLang="ko-KR" dirty="0"/>
              <a:t>4.799167</a:t>
            </a:r>
            <a:r>
              <a:rPr lang="ko-KR" altLang="en-US" dirty="0"/>
              <a:t>    </a:t>
            </a:r>
            <a:r>
              <a:rPr lang="en-US" altLang="ko-KR" dirty="0"/>
              <a:t>0.11301198</a:t>
            </a:r>
          </a:p>
          <a:p>
            <a:r>
              <a:rPr lang="ko-KR" altLang="en-US" dirty="0"/>
              <a:t>2 </a:t>
            </a:r>
            <a:r>
              <a:rPr lang="en-US" altLang="ko-KR" dirty="0"/>
              <a:t>5615982.08 12.248195  0.003107405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CCE731B-5266-4171-82D9-33297E56FD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07" y="671413"/>
            <a:ext cx="3627427" cy="362742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8E44CD9-FCB3-411E-8F94-A63EE1D7E5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5339" y="624026"/>
            <a:ext cx="3627427" cy="3627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8699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3D685D-2BF5-924E-B67D-BD4C752C2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dirty="0">
                <a:solidFill>
                  <a:schemeClr val="accent5"/>
                </a:solidFill>
              </a:rPr>
              <a:t>Common Coefficients for 1</a:t>
            </a:r>
            <a:r>
              <a:rPr lang="en-US" altLang="ko-KR" sz="2800" baseline="30000" dirty="0">
                <a:solidFill>
                  <a:schemeClr val="accent5"/>
                </a:solidFill>
              </a:rPr>
              <a:t>st</a:t>
            </a:r>
            <a:r>
              <a:rPr lang="en-US" altLang="ko-KR" sz="2800" dirty="0">
                <a:solidFill>
                  <a:schemeClr val="accent5"/>
                </a:solidFill>
              </a:rPr>
              <a:t> segmentation</a:t>
            </a:r>
            <a:endParaRPr lang="en-K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0B39B3-3CFA-2343-868C-DC82FFA62B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9449" y="2078875"/>
            <a:ext cx="8009033" cy="2261100"/>
          </a:xfrm>
        </p:spPr>
        <p:txBody>
          <a:bodyPr/>
          <a:lstStyle/>
          <a:p>
            <a:r>
              <a:rPr lang="en-KR" sz="1800" dirty="0"/>
              <a:t>For all 3 Growth Curve Model (</a:t>
            </a:r>
            <a:r>
              <a:rPr lang="en-KR" sz="1800" b="1" dirty="0"/>
              <a:t>Logistic / Bertalanffy / Gompertz</a:t>
            </a:r>
            <a:r>
              <a:rPr lang="en-KR" sz="1800" dirty="0"/>
              <a:t>),</a:t>
            </a:r>
          </a:p>
          <a:p>
            <a:pPr marL="146050" indent="0">
              <a:buNone/>
            </a:pPr>
            <a:r>
              <a:rPr lang="en-KR" dirty="0"/>
              <a:t>          </a:t>
            </a:r>
          </a:p>
          <a:p>
            <a:pPr marL="146050" indent="0">
              <a:buNone/>
            </a:pPr>
            <a:r>
              <a:rPr lang="en-KR" sz="2000" b="1" dirty="0"/>
              <a:t>- 16 countries </a:t>
            </a:r>
            <a:r>
              <a:rPr lang="en-KR" dirty="0"/>
              <a:t>had been fitted commonly</a:t>
            </a:r>
          </a:p>
          <a:p>
            <a:pPr marL="146050" indent="0">
              <a:buNone/>
            </a:pPr>
            <a:endParaRPr lang="en-KR" dirty="0"/>
          </a:p>
          <a:p>
            <a:pPr marL="146050" indent="0">
              <a:buNone/>
            </a:pPr>
            <a:r>
              <a:rPr lang="en-US" sz="1600" dirty="0"/>
              <a:t>"Belgium"     "Croatia"     "Denmark"     "Estonia"     "Finland"     "Iceland"     "Jamaica"     "Lithuania"   "Luxembourg"     "Malta"     "</a:t>
            </a:r>
            <a:r>
              <a:rPr lang="en-US" sz="1600" dirty="0" err="1"/>
              <a:t>New_Zealand</a:t>
            </a:r>
            <a:r>
              <a:rPr lang="en-US" sz="1600" dirty="0"/>
              <a:t>”      "Somalia"     "</a:t>
            </a:r>
            <a:r>
              <a:rPr lang="en-US" sz="1600" dirty="0" err="1"/>
              <a:t>South_Korea</a:t>
            </a:r>
            <a:r>
              <a:rPr lang="en-US" sz="1600" dirty="0"/>
              <a:t>"      "Spain"     "Thailand"    "Tunisia"</a:t>
            </a:r>
            <a:endParaRPr lang="en-KR" sz="1600" dirty="0"/>
          </a:p>
        </p:txBody>
      </p:sp>
    </p:spTree>
    <p:extLst>
      <p:ext uri="{BB962C8B-B14F-4D97-AF65-F5344CB8AC3E}">
        <p14:creationId xmlns:p14="http://schemas.microsoft.com/office/powerpoint/2010/main" val="3660484311"/>
      </p:ext>
    </p:extLst>
  </p:cSld>
  <p:clrMapOvr>
    <a:masterClrMapping/>
  </p:clrMapOvr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891</TotalTime>
  <Words>464</Words>
  <Application>Microsoft Macintosh PowerPoint</Application>
  <PresentationFormat>On-screen Show (16:9)</PresentationFormat>
  <Paragraphs>77</Paragraphs>
  <Slides>18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Raleway</vt:lpstr>
      <vt:lpstr>Lato</vt:lpstr>
      <vt:lpstr>Malgun Gothic</vt:lpstr>
      <vt:lpstr>Arial</vt:lpstr>
      <vt:lpstr>Streamline</vt:lpstr>
      <vt:lpstr>Segmented &amp; Separated Growth Curve Model  10월 12일</vt:lpstr>
      <vt:lpstr>개요 </vt:lpstr>
      <vt:lpstr>Separated Logistic model</vt:lpstr>
      <vt:lpstr>Separated Bertalanffy model</vt:lpstr>
      <vt:lpstr>Separated Gompertz model</vt:lpstr>
      <vt:lpstr>PowerPoint Presentation</vt:lpstr>
      <vt:lpstr>PowerPoint Presentation</vt:lpstr>
      <vt:lpstr>PowerPoint Presentation</vt:lpstr>
      <vt:lpstr>Common Coefficients for 1st segmentation</vt:lpstr>
      <vt:lpstr>∞</vt:lpstr>
      <vt:lpstr>Common Coefficients for 2st segmentation</vt:lpstr>
      <vt:lpstr>Common Coefficients for 1st segmentation</vt:lpstr>
      <vt:lpstr>PowerPoint Presentation</vt:lpstr>
      <vt:lpstr>Common Coefficients for 1nd segmentation</vt:lpstr>
      <vt:lpstr>Common Coefficients for 2nd segmentation</vt:lpstr>
      <vt:lpstr>PowerPoint Presentation</vt:lpstr>
      <vt:lpstr>Common Coefficients for 2nd segmentation</vt:lpstr>
      <vt:lpstr>What to do next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COVID-19 전세계 신규 확진자 예측 및 정책의 영향 분석</dc:title>
  <cp:lastModifiedBy>Ko Yeonghyeon</cp:lastModifiedBy>
  <cp:revision>70</cp:revision>
  <dcterms:modified xsi:type="dcterms:W3CDTF">2020-10-12T01:57:43Z</dcterms:modified>
</cp:coreProperties>
</file>